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57" r:id="rId2"/>
    <p:sldId id="259" r:id="rId3"/>
    <p:sldId id="267" r:id="rId4"/>
    <p:sldId id="268" r:id="rId5"/>
    <p:sldId id="353" r:id="rId6"/>
    <p:sldId id="269" r:id="rId7"/>
    <p:sldId id="332" r:id="rId8"/>
    <p:sldId id="270" r:id="rId9"/>
    <p:sldId id="271" r:id="rId10"/>
    <p:sldId id="330" r:id="rId11"/>
    <p:sldId id="331" r:id="rId12"/>
    <p:sldId id="333" r:id="rId13"/>
    <p:sldId id="275" r:id="rId14"/>
    <p:sldId id="334" r:id="rId15"/>
    <p:sldId id="279" r:id="rId16"/>
    <p:sldId id="278" r:id="rId17"/>
    <p:sldId id="280" r:id="rId18"/>
    <p:sldId id="370" r:id="rId19"/>
    <p:sldId id="360" r:id="rId20"/>
    <p:sldId id="283" r:id="rId21"/>
    <p:sldId id="286" r:id="rId22"/>
    <p:sldId id="287" r:id="rId23"/>
    <p:sldId id="339" r:id="rId24"/>
    <p:sldId id="289" r:id="rId25"/>
    <p:sldId id="341" r:id="rId26"/>
    <p:sldId id="364" r:id="rId27"/>
    <p:sldId id="291" r:id="rId28"/>
    <p:sldId id="292" r:id="rId29"/>
    <p:sldId id="342" r:id="rId30"/>
    <p:sldId id="293" r:id="rId31"/>
    <p:sldId id="344" r:id="rId32"/>
    <p:sldId id="365" r:id="rId33"/>
    <p:sldId id="366" r:id="rId34"/>
    <p:sldId id="295" r:id="rId35"/>
    <p:sldId id="356" r:id="rId36"/>
    <p:sldId id="301" r:id="rId37"/>
    <p:sldId id="345" r:id="rId38"/>
    <p:sldId id="347" r:id="rId39"/>
    <p:sldId id="348" r:id="rId40"/>
    <p:sldId id="349" r:id="rId41"/>
    <p:sldId id="305" r:id="rId42"/>
    <p:sldId id="350" r:id="rId43"/>
    <p:sldId id="306" r:id="rId44"/>
    <p:sldId id="354" r:id="rId45"/>
    <p:sldId id="351" r:id="rId46"/>
    <p:sldId id="307" r:id="rId47"/>
    <p:sldId id="372" r:id="rId48"/>
    <p:sldId id="371" r:id="rId49"/>
    <p:sldId id="327" r:id="rId50"/>
    <p:sldId id="355" r:id="rId51"/>
    <p:sldId id="3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7"/>
    <p:restoredTop sz="94522"/>
  </p:normalViewPr>
  <p:slideViewPr>
    <p:cSldViewPr snapToGrid="0" snapToObjects="1">
      <p:cViewPr varScale="1">
        <p:scale>
          <a:sx n="111" d="100"/>
          <a:sy n="111" d="100"/>
        </p:scale>
        <p:origin x="248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03A58-D0FC-B443-8A1C-732AB410C352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7F950-BC79-F345-B70E-DCBF9E500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9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7F950-BC79-F345-B70E-DCBF9E5007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2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6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5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2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70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0F082-982F-D248-A28F-1C048C16FA93}" type="datetimeFigureOut">
              <a:rPr lang="en-US" smtClean="0"/>
              <a:t>12/25/17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E5B81-0D8C-2848-9797-3A0F2FCA1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brendangregg.com/flamegraph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.sashag.net/haifacpplab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anGregg/perf-tool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cpdump.org/papers/bpf-usenix93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github.com/iovisor/bc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.sashag.net/haifacpplab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ovisor/bpf-docs" TargetMode="External"/><Relationship Id="rId3" Type="http://schemas.openxmlformats.org/officeDocument/2006/relationships/hyperlink" Target="http://www.brendangregg.com/flamegraphs.html" TargetMode="External"/><Relationship Id="rId7" Type="http://schemas.openxmlformats.org/officeDocument/2006/relationships/hyperlink" Target="https://www.kernel.org/doc/Documentation/networking/filter.txt" TargetMode="External"/><Relationship Id="rId2" Type="http://schemas.openxmlformats.org/officeDocument/2006/relationships/hyperlink" Target="https://perf.wiki.kernel.org/index.php/Main_P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rvalds/linux/tree/master/samples/bpf" TargetMode="External"/><Relationship Id="rId5" Type="http://schemas.openxmlformats.org/officeDocument/2006/relationships/hyperlink" Target="https://github.com/iovisor/bcc/blob/master/docs/reference_guide.md" TargetMode="External"/><Relationship Id="rId4" Type="http://schemas.openxmlformats.org/officeDocument/2006/relationships/hyperlink" Target="https://github.com/iovisor/bcc/blob/master/docs/tutorial.md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.sashag.net/haifacpp1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goldshtn/linux-tracing-worksho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Modern Linux Performance Tools for C++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10695"/>
          </a:xfrm>
        </p:spPr>
        <p:txBody>
          <a:bodyPr numCol="2"/>
          <a:lstStyle/>
          <a:p>
            <a:r>
              <a:rPr lang="en-US" dirty="0"/>
              <a:t>Sasha Goldshtein</a:t>
            </a:r>
          </a:p>
          <a:p>
            <a:r>
              <a:rPr lang="en-US" dirty="0"/>
              <a:t>CTO, </a:t>
            </a:r>
            <a:r>
              <a:rPr lang="en-US" dirty="0" err="1"/>
              <a:t>Sela</a:t>
            </a:r>
            <a:r>
              <a:rPr lang="en-US" dirty="0"/>
              <a:t> Group</a:t>
            </a:r>
          </a:p>
          <a:p>
            <a:r>
              <a:rPr lang="en-US" dirty="0" err="1"/>
              <a:t>goldshtn</a:t>
            </a:r>
            <a:endParaRPr lang="en-US" dirty="0"/>
          </a:p>
          <a:p>
            <a:r>
              <a:rPr lang="en-US" dirty="0" err="1"/>
              <a:t>goldshtn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00" y="9388"/>
            <a:ext cx="1803600" cy="5828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4" y="3540582"/>
            <a:ext cx="499533" cy="499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4" y="4012333"/>
            <a:ext cx="500400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8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script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parprimes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13393 248974.821897:   10309278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-clock: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92b is_prime+0xffffffffff800035 (/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parprimes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96c primes_loop+0xffffffffff800021 (/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parprimes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             9d4 primes_thread+0xffffffffff800020 (/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parprimes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         75ca start_thread+0xffff011d4ae720ca (/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/libpthread-2.23.so)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# perf script | wc –l</a:t>
            </a:r>
            <a:br>
              <a:rPr lang="is-I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7214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9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541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report --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stdio</a:t>
            </a:r>
            <a:br>
              <a:rPr lang="en-U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# Children      Self  Command       Shared Object       Symbol                                 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# ........  ........  ............  ..................  .......................................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#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72.02%    71.53%  parprimes     parprimes           [.] is_prime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        |          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            --71.53%--start_thread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                      primes_thread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                      primes_loop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                      is_prime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...truncated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1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27.86%     0.00%  dd            [kernel.kallsyms]   [k] vfs_read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        |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        ---vfs_read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              |          </a:t>
            </a:r>
            <a:br>
              <a:rPr lang="is-IS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                --27.80%--__vfs_read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1400" dirty="0">
                <a:latin typeface="Consolas" charset="0"/>
                <a:ea typeface="Consolas" charset="0"/>
                <a:cs typeface="Consolas" charset="0"/>
              </a:rPr>
              <a:t>...truncated</a:t>
            </a:r>
          </a:p>
        </p:txBody>
      </p:sp>
    </p:spTree>
    <p:extLst>
      <p:ext uri="{BB962C8B-B14F-4D97-AF65-F5344CB8AC3E}">
        <p14:creationId xmlns:p14="http://schemas.microsoft.com/office/powerpoint/2010/main" val="132342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 annotate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Occasionally, you’d need line-level information on where the samples happened in a specific function: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annotate --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stdio</a:t>
            </a: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1971"/>
            <a:ext cx="8305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5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needs symbols to display function names (beyond modules and addresses)</a:t>
            </a:r>
          </a:p>
          <a:p>
            <a:pPr lvl="1"/>
            <a:r>
              <a:rPr lang="en-US" dirty="0"/>
              <a:t>For compiled languages (C, Go, </a:t>
            </a:r>
            <a:r>
              <a:rPr lang="is-IS" dirty="0"/>
              <a:t>…) these are often embedded in the binary</a:t>
            </a:r>
          </a:p>
          <a:p>
            <a:pPr lvl="1"/>
            <a:r>
              <a:rPr lang="is-IS" dirty="0"/>
              <a:t>Or installed as separate debuginfo (usually </a:t>
            </a:r>
            <a:r>
              <a:rPr lang="is-IS" b="1" dirty="0"/>
              <a:t>/usr/lib/debug</a:t>
            </a:r>
            <a:r>
              <a:rPr lang="is-IS" dirty="0"/>
              <a:t>)</a:t>
            </a:r>
          </a:p>
          <a:p>
            <a:pPr marL="0" indent="0">
              <a:buNone/>
            </a:pPr>
            <a:endParaRPr lang="is-I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$ objdump -tT /usr/bin/bash | grep readline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0000000000306bf8 g    DO .bss  0000000000000004  Base        rl_readline_state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00000000000a46c0 g    DF .text 00000000000001d4  Base        readline_internal_char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00000000000a3cc0 g    DF .text 0000000000000126  Base        readline_internal_setup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0000000000078b80 g    DF .text 0000000000000044  Base        posix_readline_initialize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00000000000a4de0 g    DF .text 0000000000000081  Base        readline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00000000003062d0 g    DO .bss  0000000000000004  Base        bash_readline_initialized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935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Without Symbols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report --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stdio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Children      Self  Command  Shared Object      Symbol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........  ........  .......  .................  .......................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 100.00%     0.00%  hello    hello              [.] 0xffffffffffc0051d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        ---0x51d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|--54.91%--0x4f7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|--27.97%--0x4eb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|--8.73%--0x4e3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            --7.97%--0x4ff</a:t>
            </a:r>
          </a:p>
        </p:txBody>
      </p:sp>
    </p:spTree>
    <p:extLst>
      <p:ext uri="{BB962C8B-B14F-4D97-AF65-F5344CB8AC3E}">
        <p14:creationId xmlns:p14="http://schemas.microsoft.com/office/powerpoint/2010/main" val="6744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Stack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report --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stdio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wc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-l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3823</a:t>
            </a:r>
          </a:p>
        </p:txBody>
      </p:sp>
    </p:spTree>
    <p:extLst>
      <p:ext uri="{BB962C8B-B14F-4D97-AF65-F5344CB8AC3E}">
        <p14:creationId xmlns:p14="http://schemas.microsoft.com/office/powerpoint/2010/main" val="76437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353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visualization method (adjacency graph), very useful for stack traces, invented by Brendan Gregg</a:t>
            </a:r>
          </a:p>
          <a:p>
            <a:pPr lvl="1"/>
            <a:r>
              <a:rPr lang="en-US" dirty="0">
                <a:hlinkClick r:id="rId2"/>
              </a:rPr>
              <a:t>http://www.brendangregg.com/flamegraphs.html</a:t>
            </a:r>
            <a:r>
              <a:rPr lang="en-US" dirty="0"/>
              <a:t> </a:t>
            </a:r>
          </a:p>
          <a:p>
            <a:r>
              <a:rPr lang="en-US" dirty="0"/>
              <a:t>Turns 1000s of stack trace pages into a single interactive graph</a:t>
            </a:r>
          </a:p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Identify CPU hotspots on the system/application</a:t>
            </a:r>
          </a:p>
          <a:p>
            <a:pPr lvl="1"/>
            <a:r>
              <a:rPr lang="en-US" dirty="0"/>
              <a:t>Show stacks that perform heavy disk accesses</a:t>
            </a:r>
          </a:p>
          <a:p>
            <a:pPr lvl="1"/>
            <a:r>
              <a:rPr lang="en-US" dirty="0"/>
              <a:t>Find threads that block for a long time and the stack where they do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65" y="1942720"/>
            <a:ext cx="3615267" cy="1128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65" y="3206104"/>
            <a:ext cx="3626858" cy="11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09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Flame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617200" cy="1594909"/>
          </a:xfrm>
        </p:spPr>
        <p:txBody>
          <a:bodyPr numCol="2">
            <a:noAutofit/>
          </a:bodyPr>
          <a:lstStyle/>
          <a:p>
            <a:r>
              <a:rPr lang="en-US" dirty="0"/>
              <a:t>Y-axis: stack depth</a:t>
            </a:r>
          </a:p>
          <a:p>
            <a:r>
              <a:rPr lang="en-US" dirty="0"/>
              <a:t>X-axis: sorted stacks (not time)</a:t>
            </a:r>
          </a:p>
          <a:p>
            <a:r>
              <a:rPr lang="en-US" dirty="0"/>
              <a:t>Each rectangle is a function</a:t>
            </a:r>
          </a:p>
          <a:p>
            <a:r>
              <a:rPr lang="en-US" dirty="0"/>
              <a:t>Wider frames are more common</a:t>
            </a:r>
          </a:p>
          <a:p>
            <a:r>
              <a:rPr lang="en-US" dirty="0"/>
              <a:t>Supports zoom, find</a:t>
            </a:r>
          </a:p>
          <a:p>
            <a:r>
              <a:rPr lang="en-US" dirty="0"/>
              <a:t>Filter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grep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555467"/>
            <a:ext cx="9448800" cy="31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/>
              <a:t>Follow the link provided by the instructor</a:t>
            </a:r>
          </a:p>
          <a:p>
            <a:r>
              <a:rPr lang="en-US" dirty="0"/>
              <a:t>Sign up or log in with Google</a:t>
            </a:r>
          </a:p>
          <a:p>
            <a:r>
              <a:rPr lang="en-US" dirty="0"/>
              <a:t>Enter the classroom token</a:t>
            </a:r>
          </a:p>
          <a:p>
            <a:r>
              <a:rPr lang="en-US" dirty="0"/>
              <a:t>Click the beaker-in-a-cloud icon to get your own lab instance</a:t>
            </a:r>
          </a:p>
          <a:p>
            <a:r>
              <a:rPr lang="en-US" dirty="0"/>
              <a:t>Wait for the terminal to initialize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99" y="191386"/>
            <a:ext cx="4020165" cy="417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1233"/>
          <a:stretch/>
        </p:blipFill>
        <p:spPr>
          <a:xfrm>
            <a:off x="7690399" y="4540102"/>
            <a:ext cx="4020165" cy="197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91" y="3506382"/>
            <a:ext cx="889000" cy="86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701" y="4807097"/>
            <a:ext cx="4851400" cy="187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42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433" y="1518566"/>
            <a:ext cx="11684610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Workshop landing page: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>
                <a:latin typeface="Consolas" charset="0"/>
                <a:ea typeface="Consolas" charset="0"/>
                <a:cs typeface="Consolas" charset="0"/>
                <a:hlinkClick r:id="rId2"/>
              </a:rPr>
              <a:t>https://s.sashag.net/haifacpplabs</a:t>
            </a:r>
            <a:endParaRPr lang="en-US" sz="48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48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Exercise 1: CPU profiling with </a:t>
            </a:r>
            <a:r>
              <a:rPr lang="en-US" sz="4800" b="1" dirty="0">
                <a:latin typeface="Calibri" charset="0"/>
                <a:ea typeface="Calibri" charset="0"/>
                <a:cs typeface="Calibri" charset="0"/>
              </a:rPr>
              <a:t>perf</a:t>
            </a:r>
          </a:p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and flame graphs</a:t>
            </a:r>
          </a:p>
        </p:txBody>
      </p:sp>
    </p:spTree>
    <p:extLst>
      <p:ext uri="{BB962C8B-B14F-4D97-AF65-F5344CB8AC3E}">
        <p14:creationId xmlns:p14="http://schemas.microsoft.com/office/powerpoint/2010/main" val="2726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Mission:</a:t>
            </a:r>
            <a:br>
              <a:rPr lang="en-US" dirty="0"/>
            </a:br>
            <a:r>
              <a:rPr lang="en-US" dirty="0"/>
              <a:t>Use modern, lightweight, production-ready tools for performance monitoring and tracing C++ applications on Linux</a:t>
            </a:r>
          </a:p>
          <a:p>
            <a:r>
              <a:rPr lang="en-US" dirty="0"/>
              <a:t>Objectives:</a:t>
            </a:r>
          </a:p>
          <a:p>
            <a:pPr>
              <a:buFont typeface="Wingdings" charset="2"/>
              <a:buChar char="q"/>
            </a:pPr>
            <a:r>
              <a:rPr lang="en-US" dirty="0"/>
              <a:t>Perform non-invasive CPU profiling by sampling</a:t>
            </a:r>
          </a:p>
          <a:p>
            <a:pPr>
              <a:buFont typeface="Wingdings" charset="2"/>
              <a:buChar char="q"/>
            </a:pPr>
            <a:r>
              <a:rPr lang="en-US" dirty="0"/>
              <a:t>Trace system events, along with call stacks</a:t>
            </a:r>
          </a:p>
          <a:p>
            <a:pPr>
              <a:buFont typeface="Wingdings" charset="2"/>
              <a:buChar char="q"/>
            </a:pPr>
            <a:r>
              <a:rPr lang="en-US" dirty="0"/>
              <a:t>Visualize call stacks using flame graphs</a:t>
            </a:r>
          </a:p>
          <a:p>
            <a:pPr>
              <a:buFont typeface="Wingdings" charset="2"/>
              <a:buChar char="q"/>
            </a:pPr>
            <a:r>
              <a:rPr lang="en-US" dirty="0"/>
              <a:t>Use and extend performance scripts and tools in Python and Bash</a:t>
            </a:r>
          </a:p>
        </p:txBody>
      </p:sp>
    </p:spTree>
    <p:extLst>
      <p:ext uri="{BB962C8B-B14F-4D97-AF65-F5344CB8AC3E}">
        <p14:creationId xmlns:p14="http://schemas.microsoft.com/office/powerpoint/2010/main" val="57508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</a:t>
            </a:r>
            <a:r>
              <a:rPr lang="en-US" dirty="0" err="1"/>
              <a:t>Tracepoints</a:t>
            </a:r>
            <a:r>
              <a:rPr lang="en-US" dirty="0"/>
              <a:t>, </a:t>
            </a:r>
            <a:r>
              <a:rPr lang="en-US" dirty="0" err="1"/>
              <a:t>Kprobes</a:t>
            </a:r>
            <a:r>
              <a:rPr lang="en-US" dirty="0"/>
              <a:t>, And </a:t>
            </a:r>
            <a:r>
              <a:rPr lang="en-US" b="1" dirty="0"/>
              <a:t>perf-tools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4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</a:t>
            </a:r>
            <a:r>
              <a:rPr lang="en-US" dirty="0" err="1"/>
              <a:t>Tracepoints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in the kernel at compile-time to trace events from various areas in the system</a:t>
            </a:r>
          </a:p>
          <a:p>
            <a:pPr lvl="1"/>
            <a:r>
              <a:rPr lang="en-US" dirty="0"/>
              <a:t>1609 </a:t>
            </a:r>
            <a:r>
              <a:rPr lang="en-US" dirty="0" err="1"/>
              <a:t>tracepoints</a:t>
            </a:r>
            <a:r>
              <a:rPr lang="en-US" dirty="0"/>
              <a:t> in Linux 4.8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794" y="3342161"/>
            <a:ext cx="6007394" cy="5694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Applications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819794" y="3911601"/>
            <a:ext cx="6007394" cy="569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Syscall</a:t>
            </a:r>
            <a:r>
              <a:rPr lang="en-US" sz="2400" dirty="0"/>
              <a:t> 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9794" y="5050481"/>
            <a:ext cx="1565939" cy="56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Block I/O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385733" y="5050481"/>
            <a:ext cx="1710267" cy="569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Networking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096000" y="4481041"/>
            <a:ext cx="1565939" cy="1138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Scheduler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61939" y="4481041"/>
            <a:ext cx="1165249" cy="11388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Mem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819794" y="5619921"/>
            <a:ext cx="6007394" cy="5694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Device drivers</a:t>
            </a:r>
            <a:endParaRPr lang="en-US" sz="2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401479" y="3342161"/>
            <a:ext cx="1673248" cy="487440"/>
          </a:xfrm>
          <a:prstGeom prst="wedgeRectCallout">
            <a:avLst>
              <a:gd name="adj1" fmla="val 105067"/>
              <a:gd name="adj2" fmla="val 14999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raw_syscalls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sys_enter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1479" y="5132481"/>
            <a:ext cx="1876448" cy="487440"/>
          </a:xfrm>
          <a:prstGeom prst="wedgeRectCallout">
            <a:avLst>
              <a:gd name="adj1" fmla="val 91405"/>
              <a:gd name="adj2" fmla="val -32391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block:</a:t>
            </a:r>
            <a:br>
              <a:rPr lang="en-US" sz="16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block_rq_insert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973667" y="5945641"/>
            <a:ext cx="1575194" cy="487440"/>
          </a:xfrm>
          <a:prstGeom prst="wedgeRectCallout">
            <a:avLst>
              <a:gd name="adj1" fmla="val 177274"/>
              <a:gd name="adj2" fmla="val -13313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net: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net_dev_xmit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19794" y="4481041"/>
            <a:ext cx="1565939" cy="569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Filesystem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85733" y="4481041"/>
            <a:ext cx="1710267" cy="569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TCP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838199" y="4388923"/>
            <a:ext cx="1541327" cy="487440"/>
          </a:xfrm>
          <a:prstGeom prst="wedgeRectCallout">
            <a:avLst>
              <a:gd name="adj1" fmla="val 88070"/>
              <a:gd name="adj2" fmla="val -460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xfs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xfs_buf_read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9208582" y="4388923"/>
            <a:ext cx="985285" cy="487440"/>
          </a:xfrm>
          <a:prstGeom prst="wedgeRectCallout">
            <a:avLst>
              <a:gd name="adj1" fmla="val -116050"/>
              <a:gd name="adj2" fmla="val 1971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kmem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kmalloc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9105208" y="5063294"/>
            <a:ext cx="2248592" cy="487440"/>
          </a:xfrm>
          <a:prstGeom prst="wedgeRectCallout">
            <a:avLst>
              <a:gd name="adj1" fmla="val -130132"/>
              <a:gd name="adj2" fmla="val 4085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sched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sched_process_fork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9413159" y="5660921"/>
            <a:ext cx="2076108" cy="487440"/>
          </a:xfrm>
          <a:prstGeom prst="wedgeRectCallout">
            <a:avLst>
              <a:gd name="adj1" fmla="val -90166"/>
              <a:gd name="adj2" fmla="val 2348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irq</a:t>
            </a: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irq_handler_entry</a:t>
            </a:r>
            <a:endParaRPr 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56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</a:t>
            </a:r>
            <a:r>
              <a:rPr lang="en-US" dirty="0" err="1"/>
              <a:t>Tracepoints</a:t>
            </a:r>
            <a:r>
              <a:rPr lang="en-US" dirty="0"/>
              <a:t>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record -e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sched:sched_process_exec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-ag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report --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stdio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--sort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comm,pid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Samples: 3  of event 'sched:sched_process_exec'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Event count (approx.): 3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Children      Self  Command      Pid:Command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 ........  ........  .......  ...............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#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33.33%    33.33%  cat         4326:cat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          ---_start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return_from_execve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sys_execve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        do_execveat_common.isra.35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Switches Flame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record -e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sched:sched_switch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-ag -- sleep 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script | ./</a:t>
            </a: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stackcollapse-perf.pl | ./flamegraph.pl --color=java</a:t>
            </a: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423"/>
            <a:ext cx="12192000" cy="35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8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perf-tools</a:t>
            </a:r>
            <a:r>
              <a:rPr lang="en-US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https://github.com/BrendanGregg/perf-tools</a:t>
            </a:r>
            <a:r>
              <a:rPr lang="en-US" dirty="0"/>
              <a:t> </a:t>
            </a:r>
          </a:p>
          <a:p>
            <a:r>
              <a:rPr lang="en-US" dirty="0"/>
              <a:t>Collection of shell script front-ends 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and </a:t>
            </a:r>
            <a:r>
              <a:rPr lang="en-US" dirty="0" err="1"/>
              <a:t>ftrace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opensnoop</a:t>
            </a:r>
            <a:r>
              <a:rPr lang="en-US" dirty="0"/>
              <a:t>	trace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dirty="0"/>
              <a:t> </a:t>
            </a:r>
            <a:r>
              <a:rPr lang="en-US" dirty="0" err="1"/>
              <a:t>syscalls</a:t>
            </a:r>
            <a:r>
              <a:rPr lang="en-US" dirty="0"/>
              <a:t> with filename and error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funcslower</a:t>
            </a:r>
            <a:r>
              <a:rPr lang="en-US" dirty="0"/>
              <a:t>	trace functions slower than a threshold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iolatency</a:t>
            </a:r>
            <a:r>
              <a:rPr lang="en-US" dirty="0"/>
              <a:t>	summarize I/O latency as a histogram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syscount</a:t>
            </a:r>
            <a:r>
              <a:rPr lang="en-US" dirty="0"/>
              <a:t>	count system calls</a:t>
            </a:r>
          </a:p>
        </p:txBody>
      </p:sp>
    </p:spTree>
    <p:extLst>
      <p:ext uri="{BB962C8B-B14F-4D97-AF65-F5344CB8AC3E}">
        <p14:creationId xmlns:p14="http://schemas.microsoft.com/office/powerpoint/2010/main" val="182314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Latency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./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iolatency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 &gt;=(ms) .. &lt;(ms)   : I/O      |Distribution            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0 -&gt; 1       : 0        |                        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1 -&gt; 2       : 0        |                         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2 -&gt; 4       : 17       |######################################|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       4 -&gt; 8       : 11       |#########################             |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27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Characterization (</a:t>
            </a:r>
            <a:r>
              <a:rPr lang="en-US" dirty="0" err="1"/>
              <a:t>Syscalls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./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syscount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-c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Tracing... Ctrl-C to end.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^C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open                   130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fcntl                  152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sched_yield            154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gettimeofday           158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rt_sigaction           187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rt_sigprocmask         195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close                  219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mmap                   225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mprotect               356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ioctl                  634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futex                 1751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clock_gettime         3249</a:t>
            </a:r>
          </a:p>
        </p:txBody>
      </p:sp>
    </p:spTree>
    <p:extLst>
      <p:ext uri="{BB962C8B-B14F-4D97-AF65-F5344CB8AC3E}">
        <p14:creationId xmlns:p14="http://schemas.microsoft.com/office/powerpoint/2010/main" val="185054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Tracing (Instrumentation)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Tracepoints</a:t>
            </a:r>
            <a:r>
              <a:rPr lang="en-US" dirty="0"/>
              <a:t> can’t cover everything</a:t>
            </a:r>
          </a:p>
          <a:p>
            <a:pPr lvl="1"/>
            <a:r>
              <a:rPr lang="en-US" dirty="0"/>
              <a:t>Some areas don’t have </a:t>
            </a:r>
            <a:r>
              <a:rPr lang="en-US" dirty="0" err="1"/>
              <a:t>tracepoints</a:t>
            </a:r>
            <a:r>
              <a:rPr lang="en-US" dirty="0"/>
              <a:t>, e.g. TCP/UDP</a:t>
            </a:r>
          </a:p>
          <a:p>
            <a:pPr lvl="1"/>
            <a:r>
              <a:rPr lang="en-US" dirty="0"/>
              <a:t>Sometimes you really wish for another </a:t>
            </a:r>
            <a:r>
              <a:rPr lang="en-US" dirty="0" err="1"/>
              <a:t>tracepoint</a:t>
            </a:r>
            <a:endParaRPr lang="en-US" dirty="0"/>
          </a:p>
          <a:p>
            <a:pPr lvl="1"/>
            <a:r>
              <a:rPr lang="en-US" dirty="0"/>
              <a:t>User space is not covered (although USDT is available, discussed later)</a:t>
            </a:r>
          </a:p>
          <a:p>
            <a:r>
              <a:rPr lang="en-US" dirty="0"/>
              <a:t>Dynamic tracing is about instrumenting </a:t>
            </a:r>
            <a:r>
              <a:rPr lang="en-US" i="1" dirty="0"/>
              <a:t>arbitrary</a:t>
            </a:r>
            <a:r>
              <a:rPr lang="en-US" dirty="0"/>
              <a:t> functions in kernel- or user-space</a:t>
            </a:r>
          </a:p>
          <a:p>
            <a:pPr lvl="1"/>
            <a:r>
              <a:rPr lang="en-US" dirty="0"/>
              <a:t>Count TCP segments sent/received</a:t>
            </a:r>
          </a:p>
          <a:p>
            <a:pPr lvl="1"/>
            <a:r>
              <a:rPr lang="en-US" dirty="0"/>
              <a:t>Trace failed memory allocations with allocation size</a:t>
            </a:r>
          </a:p>
          <a:p>
            <a:pPr lvl="1"/>
            <a:r>
              <a:rPr lang="en-US" dirty="0"/>
              <a:t>Trace creation of </a:t>
            </a:r>
            <a:r>
              <a:rPr lang="en-US" dirty="0" err="1"/>
              <a:t>pthreads</a:t>
            </a:r>
            <a:r>
              <a:rPr lang="en-US" dirty="0"/>
              <a:t> with the thread function</a:t>
            </a:r>
          </a:p>
          <a:p>
            <a:pPr lvl="1"/>
            <a:r>
              <a:rPr lang="en-US" dirty="0"/>
              <a:t>Aggregate database query text and latency</a:t>
            </a:r>
          </a:p>
        </p:txBody>
      </p:sp>
    </p:spTree>
    <p:extLst>
      <p:ext uri="{BB962C8B-B14F-4D97-AF65-F5344CB8AC3E}">
        <p14:creationId xmlns:p14="http://schemas.microsoft.com/office/powerpoint/2010/main" val="213998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Kprobes</a:t>
            </a:r>
            <a:r>
              <a:rPr lang="en-US" dirty="0"/>
              <a:t> And </a:t>
            </a:r>
            <a:r>
              <a:rPr lang="en-US" dirty="0" err="1"/>
              <a:t>Uprobes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kernel API for attaching a callback to an arbitrary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function</a:t>
            </a:r>
          </a:p>
          <a:p>
            <a:r>
              <a:rPr lang="en-US" dirty="0" err="1"/>
              <a:t>Kprobe</a:t>
            </a:r>
            <a:r>
              <a:rPr lang="en-US" dirty="0"/>
              <a:t>/</a:t>
            </a:r>
            <a:r>
              <a:rPr lang="en-US" dirty="0" err="1"/>
              <a:t>uprobe</a:t>
            </a:r>
            <a:r>
              <a:rPr lang="en-US" dirty="0"/>
              <a:t>: attach to the function entry point</a:t>
            </a:r>
          </a:p>
          <a:p>
            <a:r>
              <a:rPr lang="en-US" dirty="0" err="1"/>
              <a:t>Kretprobe</a:t>
            </a:r>
            <a:r>
              <a:rPr lang="en-US" dirty="0"/>
              <a:t>/</a:t>
            </a:r>
            <a:r>
              <a:rPr lang="en-US" dirty="0" err="1"/>
              <a:t>uretprobe</a:t>
            </a:r>
            <a:r>
              <a:rPr lang="en-US" dirty="0"/>
              <a:t>: attach to the function return</a:t>
            </a:r>
          </a:p>
          <a:p>
            <a:r>
              <a:rPr lang="en-US" dirty="0"/>
              <a:t>Can also attach to arbitrary locations within the function</a:t>
            </a:r>
          </a:p>
          <a:p>
            <a:endParaRPr lang="en-US" dirty="0"/>
          </a:p>
          <a:p>
            <a:pPr lvl="0">
              <a:buClr>
                <a:srgbClr val="FF0000"/>
              </a:buClr>
              <a:buFont typeface="HiraMinProN-W3" charset="-128"/>
              <a:buChar char="＊"/>
            </a:pPr>
            <a:r>
              <a:rPr lang="en-US" sz="2400" i="1" dirty="0">
                <a:solidFill>
                  <a:prstClr val="black"/>
                </a:solidFill>
              </a:rPr>
              <a:t>Well, almost arbitrary: there is a small closed set of no-probe functions</a:t>
            </a:r>
          </a:p>
        </p:txBody>
      </p:sp>
    </p:spTree>
    <p:extLst>
      <p:ext uri="{BB962C8B-B14F-4D97-AF65-F5344CB8AC3E}">
        <p14:creationId xmlns:p14="http://schemas.microsoft.com/office/powerpoint/2010/main" val="163587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Kprobes</a:t>
            </a:r>
            <a:r>
              <a:rPr lang="en-US" dirty="0"/>
              <a:t> And </a:t>
            </a:r>
            <a:r>
              <a:rPr lang="en-US" dirty="0" err="1"/>
              <a:t>Uprobes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2134" y="1704976"/>
            <a:ext cx="2971800" cy="16875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onsolas" charset="0"/>
                <a:ea typeface="Consolas" charset="0"/>
                <a:cs typeface="Consolas" charset="0"/>
              </a:rPr>
              <a:t>libc:malloc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push %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push %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rbx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sub $0x8,%rsp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7268" y="1704976"/>
            <a:ext cx="2971800" cy="16875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onsolas" charset="0"/>
                <a:ea typeface="Consolas" charset="0"/>
                <a:cs typeface="Consolas" charset="0"/>
              </a:rPr>
              <a:t>libc:malloc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$3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push %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rbx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sub $0x8,%rsp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7268" y="3753910"/>
            <a:ext cx="2971800" cy="964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ftrace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infrastructure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7268" y="5051428"/>
            <a:ext cx="2971800" cy="9641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handler callback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53000" y="2368021"/>
            <a:ext cx="25400" cy="1385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85835" y="4718051"/>
            <a:ext cx="0" cy="33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532035" y="4718051"/>
            <a:ext cx="0" cy="3333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03068" y="3753909"/>
            <a:ext cx="2971800" cy="964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single step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push %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rbp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8" name="Straight Arrow Connector 17"/>
          <p:cNvCxnSpPr>
            <a:stCxn id="6" idx="3"/>
            <a:endCxn id="17" idx="1"/>
          </p:cNvCxnSpPr>
          <p:nvPr/>
        </p:nvCxnSpPr>
        <p:spPr>
          <a:xfrm flipV="1">
            <a:off x="7349068" y="4235980"/>
            <a:ext cx="254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0"/>
          </p:cNvCxnSpPr>
          <p:nvPr/>
        </p:nvCxnSpPr>
        <p:spPr>
          <a:xfrm flipH="1" flipV="1">
            <a:off x="5782734" y="2613555"/>
            <a:ext cx="3306234" cy="11403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1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Sampling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140999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Probe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$ grep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tcp_send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/proc/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kallsyms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ffffffff81703410 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tcp_send_mss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ffffffff81706680 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tcp_sendpage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ffffffff81706cc0 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tcp_sendmsg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objdump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tT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/lib64/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libpthread.so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| grep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mutex_lock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800" dirty="0">
                <a:latin typeface="Consolas" charset="0"/>
                <a:ea typeface="Consolas" charset="0"/>
                <a:cs typeface="Consolas" charset="0"/>
              </a:rPr>
              <a:t>0000000000009990 g     F .text  00000000000001ca              pthread_mutex_lock</a:t>
            </a:r>
            <a:br>
              <a:rPr lang="is-I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800" dirty="0">
                <a:latin typeface="Consolas" charset="0"/>
                <a:ea typeface="Consolas" charset="0"/>
                <a:cs typeface="Consolas" charset="0"/>
              </a:rPr>
              <a:t>0000000000009990 g     F .text  00000000000001ca              __pthread_mutex_lock</a:t>
            </a:r>
            <a:br>
              <a:rPr lang="is-I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$ perf probe -x 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/bin/bash -F read*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read_builtin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read_command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read_history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50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Placing Probes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probe -F *write*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SyS_process_vm_writev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SyS_pwrite64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SyS_pwritev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SyS_write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probe --add '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SyS_write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+0(%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):string'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Added new event: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probe:SyS_write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      (on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SyS_write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with text=+0(%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si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):string)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record -e '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probe:SyS_write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' -p 2090 </a:t>
            </a: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perf script | head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bash  2090 [000]  8672.045961: probe:SyS_write: (ffffffff81243390) text="[vagrant@fedora-24-x86-64 bin]$ sudo dnf clean packages"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73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Instrumentation (MySQL)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./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uprobe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'p:/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/local/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mysqld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        _Z11mysql_parseP3THDPcjP12Parser_state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        query=+0(%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si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):string'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mysqld-3609  [001] d...   939.578057: _Z11mysql_parseP3THDPcjP12Parser_state: (0xf7dd2c0e70)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query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getproduct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(93)"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mysqld-3609  [001] d...   939.578273: _Z11mysql_parseP3THDPcjP12Parser_state: (0xf7dd2c0e70)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query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select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*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users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= 47"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mysqld-3609  [001] d...   939.578455: _Z11mysql_parseP3THDPcjP12Parser_state: (0xf7dd2c0e70)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query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select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products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where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= 47"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600" dirty="0">
                <a:latin typeface="Consolas" charset="0"/>
                <a:ea typeface="Consolas" charset="0"/>
                <a:cs typeface="Consolas" charset="0"/>
              </a:rPr>
              <a:t>mysqld-3609  [001] d...   939.578670: _Z11mysql_parseP3THDPcjP12Parser_state: (0xf7dd2c0e70)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query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call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getproduct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(94)"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de-DE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0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Instrumentation (MySQL)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./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funclatency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-m '/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/local/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mysql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mysqld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                   _Z11mysql_parseP3THDPcjP12Parser_state'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^C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Function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mysql_parse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(THD*, char*, unsigned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Parser_state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*) [3419]   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msecs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       : count     distribution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0 -&gt; 1          : 1692     |****************************************|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2 -&gt; 3  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4 -&gt; 7  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8 -&gt; 15 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16 -&gt; 31 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32 -&gt; 63 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64 -&gt; 127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128 -&gt; 255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256 -&gt; 511 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512 -&gt; 1023       : 0        |                                        |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1024 -&gt; 2047       : 4        |                                        |</a:t>
            </a:r>
            <a:endParaRPr lang="de-DE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89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and BCC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9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relies on pushing a </a:t>
            </a:r>
            <a:r>
              <a:rPr lang="en-US" i="1" dirty="0"/>
              <a:t>lot of data</a:t>
            </a:r>
            <a:r>
              <a:rPr lang="en-US" dirty="0"/>
              <a:t> to user space, through </a:t>
            </a:r>
            <a:r>
              <a:rPr lang="en-US" i="1" dirty="0"/>
              <a:t>files</a:t>
            </a:r>
            <a:r>
              <a:rPr lang="en-US" dirty="0"/>
              <a:t>, for </a:t>
            </a:r>
            <a:r>
              <a:rPr lang="en-US" i="1" dirty="0"/>
              <a:t>analysis</a:t>
            </a:r>
            <a:endParaRPr lang="en-US" dirty="0"/>
          </a:p>
          <a:p>
            <a:pPr lvl="1"/>
            <a:r>
              <a:rPr lang="en-US" dirty="0"/>
              <a:t>Downloading a file at ∼1Gb/s produces ∼89K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netif_receive_skb</a:t>
            </a:r>
            <a:r>
              <a:rPr lang="en-US" dirty="0"/>
              <a:t> events/s (19MB/s including stacks)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2268" y="3581401"/>
            <a:ext cx="2971800" cy="279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-135467" y="4361656"/>
            <a:ext cx="508001" cy="0"/>
          </a:xfrm>
          <a:prstGeom prst="straightConnector1">
            <a:avLst/>
          </a:prstGeom>
          <a:ln w="381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72534" y="4126442"/>
            <a:ext cx="1295401" cy="4704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e1000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84869" y="4361656"/>
            <a:ext cx="634998" cy="0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9867" y="4144697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netif_receive_skb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132663" y="4732868"/>
            <a:ext cx="8470" cy="644789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11396" y="5368660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perf_events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70867" y="5654278"/>
            <a:ext cx="922866" cy="0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3733" y="5377657"/>
            <a:ext cx="1642533" cy="57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alibri" charset="0"/>
                <a:ea typeface="Calibri" charset="0"/>
                <a:cs typeface="Calibri" charset="0"/>
              </a:rPr>
              <a:t>perf.data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28066" y="3582194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714999" y="4732868"/>
            <a:ext cx="8470" cy="644789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83667" y="4161631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|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awk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53864" y="3581401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monitor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026397" y="4164144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average packet size: 189 bytes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6" name="Straight Arrow Connector 25"/>
          <p:cNvCxnSpPr>
            <a:stCxn id="23" idx="3"/>
            <a:endCxn id="25" idx="1"/>
          </p:cNvCxnSpPr>
          <p:nvPr/>
        </p:nvCxnSpPr>
        <p:spPr>
          <a:xfrm>
            <a:off x="7010400" y="4447250"/>
            <a:ext cx="1015997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28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BPF: 1990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Invented</a:t>
            </a:r>
            <a:r>
              <a:rPr lang="en-US" dirty="0"/>
              <a:t> by </a:t>
            </a:r>
            <a:r>
              <a:rPr lang="en-US" dirty="0" err="1"/>
              <a:t>McCanne</a:t>
            </a:r>
            <a:r>
              <a:rPr lang="en-US" dirty="0"/>
              <a:t> and Jacobson at Berkeley, 1990-1992: instruction set, representation, implementation of packet filters</a:t>
            </a:r>
          </a:p>
          <a:p>
            <a:pPr marL="0" indent="0">
              <a:buNone/>
            </a:pPr>
            <a:endParaRPr lang="is-IS" sz="26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2000" b="1" dirty="0">
                <a:latin typeface="Consolas" charset="0"/>
                <a:ea typeface="Consolas" charset="0"/>
                <a:cs typeface="Consolas" charset="0"/>
              </a:rPr>
              <a:t>$ tcpdump -d 'ip and dst 186.173.190.239'</a:t>
            </a:r>
            <a:br>
              <a:rPr lang="is-I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(000) ldh      [12]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(001) jeq      #0x800           jt 2    jf 5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(002) ld       [30]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(003) jeq      #0xbaadbeef      jt 4    jf 5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(004) ret      #262144</a:t>
            </a:r>
            <a:br>
              <a:rPr lang="is-I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(005) ret      #0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0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BPF: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Supports a wide spectrum of usages</a:t>
            </a:r>
          </a:p>
          <a:p>
            <a:r>
              <a:rPr lang="is-IS" dirty="0"/>
              <a:t>Has a JIT for maximum efficiency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7666" y="3069696"/>
            <a:ext cx="4588933" cy="35427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7532" y="3603098"/>
            <a:ext cx="2023535" cy="2831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BPF runtime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4730" y="3603098"/>
            <a:ext cx="1921933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probes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4731" y="4203701"/>
            <a:ext cx="1921933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sockets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64730" y="4804304"/>
            <a:ext cx="1921933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syscalls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90733" y="3069695"/>
            <a:ext cx="2768600" cy="3542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32033" y="3603099"/>
            <a:ext cx="2307163" cy="465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control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63947" y="4645354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BPF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63947" y="5244769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BPF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63947" y="5835914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BPF map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2033" y="4199466"/>
            <a:ext cx="2307163" cy="465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control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3946" y="4054209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verifier &amp; JIT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32033" y="5840149"/>
            <a:ext cx="2307163" cy="4656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BPF compiler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05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 Tracing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2198" y="1353632"/>
            <a:ext cx="4588933" cy="35427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99508" y="1887034"/>
            <a:ext cx="2346092" cy="2831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BPF runtime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39263" y="1887034"/>
            <a:ext cx="1608668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kprobes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9263" y="2501963"/>
            <a:ext cx="1608668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tracepoints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65265" y="1353631"/>
            <a:ext cx="4481650" cy="3542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6565" y="1887035"/>
            <a:ext cx="2307163" cy="863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control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49064" y="2450628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BPF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49065" y="3441803"/>
            <a:ext cx="1085358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map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06565" y="2928651"/>
            <a:ext cx="4052460" cy="17899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application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66312" y="3392110"/>
            <a:ext cx="2307163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USDT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93920" y="4000248"/>
            <a:ext cx="2307163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uprobes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49064" y="4080203"/>
            <a:ext cx="1769533" cy="4699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perf output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345600" y="2190259"/>
            <a:ext cx="960965" cy="5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61557" y="1728594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①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842910" y="5358816"/>
            <a:ext cx="511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① installs BPF program and attaches to events</a:t>
            </a:r>
          </a:p>
        </p:txBody>
      </p:sp>
      <p:cxnSp>
        <p:nvCxnSpPr>
          <p:cNvPr id="27" name="Straight Arrow Connector 26"/>
          <p:cNvCxnSpPr>
            <a:stCxn id="7" idx="3"/>
            <a:endCxn id="11" idx="1"/>
          </p:cNvCxnSpPr>
          <p:nvPr/>
        </p:nvCxnSpPr>
        <p:spPr>
          <a:xfrm flipV="1">
            <a:off x="2847931" y="2685579"/>
            <a:ext cx="601133" cy="49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03618" y="2233676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②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2910" y="5692472"/>
            <a:ext cx="380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② events invoke the BPF program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39263" y="3111770"/>
            <a:ext cx="1608668" cy="465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atin typeface="Calibri" charset="0"/>
                <a:ea typeface="Calibri" charset="0"/>
                <a:cs typeface="Calibri" charset="0"/>
              </a:rPr>
              <a:t>perf_events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76345" y="4048691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②</a:t>
            </a:r>
          </a:p>
        </p:txBody>
      </p:sp>
      <p:cxnSp>
        <p:nvCxnSpPr>
          <p:cNvPr id="41" name="Straight Arrow Connector 40"/>
          <p:cNvCxnSpPr>
            <a:endCxn id="12" idx="0"/>
          </p:cNvCxnSpPr>
          <p:nvPr/>
        </p:nvCxnSpPr>
        <p:spPr>
          <a:xfrm>
            <a:off x="3991744" y="2920529"/>
            <a:ext cx="0" cy="521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14028" y="2902788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③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2910" y="6032220"/>
            <a:ext cx="5112503" cy="70788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sz="2000" dirty="0"/>
              <a:t>③ BPF program updates a map or pushes a new event to a buffer shared with user-space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895706" y="2928651"/>
            <a:ext cx="1971" cy="115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08753" y="2900921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③</a:t>
            </a:r>
          </a:p>
        </p:txBody>
      </p:sp>
      <p:cxnSp>
        <p:nvCxnSpPr>
          <p:cNvPr id="50" name="Straight Arrow Connector 49"/>
          <p:cNvCxnSpPr>
            <a:stCxn id="20" idx="3"/>
            <a:endCxn id="9" idx="2"/>
          </p:cNvCxnSpPr>
          <p:nvPr/>
        </p:nvCxnSpPr>
        <p:spPr>
          <a:xfrm flipV="1">
            <a:off x="5218597" y="2750851"/>
            <a:ext cx="2241550" cy="1564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45667" y="3940122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④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28640" y="5362918"/>
            <a:ext cx="4680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④ user-space program is invoked with data from the shared buffer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4534423" y="2606708"/>
            <a:ext cx="1746339" cy="10817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26144" y="2967587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⑤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928640" y="5986510"/>
            <a:ext cx="4680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⑤ user-space program reads statistics from the map and clears it if necessary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765304" y="1904702"/>
            <a:ext cx="1593721" cy="863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control program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2131829" y="2918412"/>
            <a:ext cx="5070637" cy="2260558"/>
          </a:xfrm>
          <a:custGeom>
            <a:avLst/>
            <a:gdLst>
              <a:gd name="connsiteX0" fmla="*/ 5248504 w 5248504"/>
              <a:gd name="connsiteY0" fmla="*/ 1427967 h 2557793"/>
              <a:gd name="connsiteX1" fmla="*/ 2981293 w 5248504"/>
              <a:gd name="connsiteY1" fmla="*/ 2555310 h 2557793"/>
              <a:gd name="connsiteX2" fmla="*/ 25150 w 5248504"/>
              <a:gd name="connsiteY2" fmla="*/ 1678488 h 2557793"/>
              <a:gd name="connsiteX3" fmla="*/ 1478170 w 5248504"/>
              <a:gd name="connsiteY3" fmla="*/ 0 h 255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504" h="2557793">
                <a:moveTo>
                  <a:pt x="5248504" y="1427967"/>
                </a:moveTo>
                <a:cubicBezTo>
                  <a:pt x="4550178" y="1970761"/>
                  <a:pt x="3851852" y="2513556"/>
                  <a:pt x="2981293" y="2555310"/>
                </a:cubicBezTo>
                <a:cubicBezTo>
                  <a:pt x="2110734" y="2597064"/>
                  <a:pt x="275670" y="2104373"/>
                  <a:pt x="25150" y="1678488"/>
                </a:cubicBezTo>
                <a:cubicBezTo>
                  <a:pt x="-225370" y="1252603"/>
                  <a:pt x="1478170" y="0"/>
                  <a:pt x="1478170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 Tracing Features in The Linux Kernel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30553"/>
              </p:ext>
            </p:extLst>
          </p:nvPr>
        </p:nvGraphicFramePr>
        <p:xfrm>
          <a:off x="1301663" y="1792127"/>
          <a:ext cx="10636008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8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7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kprobes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uprobes</a:t>
                      </a:r>
                      <a:r>
                        <a:rPr lang="en-US" sz="2400" dirty="0"/>
                        <a:t> attach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Dynamic</a:t>
                      </a:r>
                      <a:r>
                        <a:rPr lang="en-US" sz="2400" baseline="0" dirty="0"/>
                        <a:t> tracing with BPF becomes possible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bpf_trace_printk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BPF programs can print output to </a:t>
                      </a:r>
                      <a:r>
                        <a:rPr lang="en-US" sz="2400" dirty="0" err="1"/>
                        <a:t>ftrace</a:t>
                      </a:r>
                      <a:r>
                        <a:rPr lang="en-US" sz="2400" dirty="0"/>
                        <a:t> pipe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perf_events</a:t>
                      </a:r>
                      <a:r>
                        <a:rPr lang="en-US" sz="2400" dirty="0"/>
                        <a:t>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Efficient tracing of large amounts of data for analysis in user-space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Stack</a:t>
                      </a:r>
                      <a:r>
                        <a:rPr lang="en-US" sz="2400" baseline="0" dirty="0"/>
                        <a:t> traces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Efficient aggregation of</a:t>
                      </a:r>
                      <a:r>
                        <a:rPr lang="en-US" sz="2400" baseline="0" dirty="0"/>
                        <a:t> call stacks for profiling or tracing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Tracepoints</a:t>
                      </a:r>
                      <a:r>
                        <a:rPr lang="en-US" sz="2400" baseline="0" dirty="0"/>
                        <a:t> support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API stability for tracing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perf_events</a:t>
                      </a:r>
                      <a:r>
                        <a:rPr lang="en-US" sz="2400" dirty="0"/>
                        <a:t> attach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Low-overhead</a:t>
                      </a:r>
                      <a:r>
                        <a:rPr lang="en-US" sz="2400" baseline="0" dirty="0"/>
                        <a:t> profiling and PMU sampling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" y="3396157"/>
            <a:ext cx="602989" cy="602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635" y="3482655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16.04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5" y="2717686"/>
            <a:ext cx="604800" cy="60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178" y="284870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56463" y="3992791"/>
            <a:ext cx="46346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" y="5826214"/>
            <a:ext cx="602989" cy="6029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0537" y="5927653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16.10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" y="5161722"/>
            <a:ext cx="604800" cy="604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2989" y="529274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38200" y="5274456"/>
            <a:ext cx="46346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9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vs. Tracing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Sampling</a:t>
            </a:r>
            <a:r>
              <a:rPr lang="en-US" dirty="0"/>
              <a:t> works by getting a snapshot or a call stack every N occurrences of an interesting event</a:t>
            </a:r>
          </a:p>
          <a:p>
            <a:pPr lvl="1"/>
            <a:r>
              <a:rPr lang="en-US" dirty="0"/>
              <a:t>For most events, implemented in the PMU using overflow counters and interrupts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Tracing</a:t>
            </a:r>
            <a:r>
              <a:rPr lang="en-US" dirty="0"/>
              <a:t> works by getting a message or a call stack at every occurrence of an interesting event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-116958" y="3710763"/>
            <a:ext cx="12408195" cy="58916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i="1" dirty="0"/>
              <a:t>CPU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4139" y="3710762"/>
            <a:ext cx="1782725" cy="589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pid</a:t>
            </a:r>
            <a:r>
              <a:rPr lang="en-US" sz="2400" dirty="0"/>
              <a:t> 121</a:t>
            </a:r>
          </a:p>
        </p:txBody>
      </p:sp>
      <p:sp>
        <p:nvSpPr>
          <p:cNvPr id="6" name="Rectangle 5"/>
          <p:cNvSpPr/>
          <p:nvPr/>
        </p:nvSpPr>
        <p:spPr>
          <a:xfrm>
            <a:off x="4008474" y="3710762"/>
            <a:ext cx="1782725" cy="589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pid</a:t>
            </a:r>
            <a:r>
              <a:rPr lang="en-US" sz="2400" dirty="0"/>
              <a:t> 121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1199" y="3706711"/>
            <a:ext cx="1782725" cy="589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pid</a:t>
            </a:r>
            <a:r>
              <a:rPr lang="en-US" sz="2400" dirty="0"/>
              <a:t> 408</a:t>
            </a:r>
          </a:p>
        </p:txBody>
      </p:sp>
      <p:sp>
        <p:nvSpPr>
          <p:cNvPr id="8" name="Rectangle 7"/>
          <p:cNvSpPr/>
          <p:nvPr/>
        </p:nvSpPr>
        <p:spPr>
          <a:xfrm>
            <a:off x="8537056" y="3714815"/>
            <a:ext cx="1782725" cy="58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pid</a:t>
            </a:r>
            <a:r>
              <a:rPr lang="en-US" sz="2400" dirty="0"/>
              <a:t> 188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329069" y="5898324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1305" y="3373807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99836" y="3374573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21817" y="3358365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13229" y="3358365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717713" y="3373807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-116958" y="5308656"/>
            <a:ext cx="12408195" cy="58916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i="1" dirty="0"/>
              <a:t>system time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34139" y="5308656"/>
            <a:ext cx="1782725" cy="589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pid</a:t>
            </a:r>
            <a:r>
              <a:rPr lang="en-US" sz="2400" dirty="0"/>
              <a:t> 121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1198" y="5308656"/>
            <a:ext cx="1782725" cy="589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err="1"/>
              <a:t>pid</a:t>
            </a:r>
            <a:r>
              <a:rPr lang="en-US" sz="2400" dirty="0"/>
              <a:t> 408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523510" y="5918534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20585" y="5915258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974996" y="5920392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092839" y="5920392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187642" y="5918534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41939" y="5918785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73922" y="5900873"/>
            <a:ext cx="1" cy="344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5556" y="325370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CPU sample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9158" y="5992298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disk write</a:t>
            </a:r>
          </a:p>
        </p:txBody>
      </p:sp>
    </p:spTree>
    <p:extLst>
      <p:ext uri="{BB962C8B-B14F-4D97-AF65-F5344CB8AC3E}">
        <p14:creationId xmlns:p14="http://schemas.microsoft.com/office/powerpoint/2010/main" val="802447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Way And The New Way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936" y="1549400"/>
            <a:ext cx="3869268" cy="256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V="1">
            <a:off x="963220" y="1976041"/>
            <a:ext cx="8466" cy="715694"/>
          </a:xfrm>
          <a:prstGeom prst="straightConnector1">
            <a:avLst/>
          </a:prstGeom>
          <a:ln w="381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29271" y="2094441"/>
            <a:ext cx="939800" cy="4704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VFS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86005" y="2329655"/>
            <a:ext cx="634998" cy="0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21003" y="2112696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k{,ret}probe: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vfs_read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733799" y="2700867"/>
            <a:ext cx="8470" cy="644789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12532" y="3336659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perf_events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3" y="3622277"/>
            <a:ext cx="922866" cy="0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94869" y="3345656"/>
            <a:ext cx="1642533" cy="57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alibri" charset="0"/>
                <a:ea typeface="Calibri" charset="0"/>
                <a:cs typeface="Calibri" charset="0"/>
              </a:rPr>
              <a:t>perf.data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9202" y="1550193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316135" y="2700867"/>
            <a:ext cx="8470" cy="644789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84803" y="2129630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|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awk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is-IS" sz="2000" dirty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55000" y="1549400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monitor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7533" y="2029286"/>
            <a:ext cx="2226733" cy="7719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LATμs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#   distribution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0 - 1  </a:t>
            </a: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…   |@@@@      |</a:t>
            </a:r>
            <a:br>
              <a:rPr lang="is-I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 1 – 2  …   |@         |</a:t>
            </a:r>
            <a:br>
              <a:rPr lang="is-I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 2 - 4  …   |@@@@@@@@  |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11536" y="2415249"/>
            <a:ext cx="1015997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05936" y="4223741"/>
            <a:ext cx="3869268" cy="256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29271" y="4768782"/>
            <a:ext cx="939800" cy="4704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Calibri" charset="0"/>
                <a:ea typeface="Calibri" charset="0"/>
                <a:cs typeface="Calibri" charset="0"/>
              </a:rPr>
              <a:t>VFS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286005" y="5003996"/>
            <a:ext cx="634998" cy="0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921003" y="4787037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k{,ret}probe: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vfs_read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733799" y="5375208"/>
            <a:ext cx="8470" cy="644789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912532" y="6011000"/>
            <a:ext cx="16425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BPF program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94869" y="6019997"/>
            <a:ext cx="1642533" cy="57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BPF map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29202" y="4224534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84803" y="4803971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control program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255000" y="4223741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monitor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627533" y="4703627"/>
            <a:ext cx="2226733" cy="7719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LATμs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#   distribution</a:t>
            </a:r>
            <a:br>
              <a:rPr lang="en-U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0 - 1  </a:t>
            </a: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…   |@@@@      |</a:t>
            </a:r>
            <a:br>
              <a:rPr lang="is-I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 1 – 2  …   |@         |</a:t>
            </a:r>
            <a:br>
              <a:rPr lang="is-IS" sz="1200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200" dirty="0">
                <a:latin typeface="Consolas" charset="0"/>
                <a:ea typeface="Consolas" charset="0"/>
                <a:cs typeface="Consolas" charset="0"/>
              </a:rPr>
              <a:t> 2 - 4  …   |@@@@@@@@  |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611536" y="5089590"/>
            <a:ext cx="1015997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6" idx="3"/>
            <a:endCxn id="28" idx="1"/>
          </p:cNvCxnSpPr>
          <p:nvPr/>
        </p:nvCxnSpPr>
        <p:spPr>
          <a:xfrm>
            <a:off x="4555065" y="6296619"/>
            <a:ext cx="939804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0"/>
          </p:cNvCxnSpPr>
          <p:nvPr/>
        </p:nvCxnSpPr>
        <p:spPr>
          <a:xfrm flipH="1">
            <a:off x="6316136" y="5375208"/>
            <a:ext cx="0" cy="644789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V="1">
            <a:off x="963220" y="4645292"/>
            <a:ext cx="8466" cy="715694"/>
          </a:xfrm>
          <a:prstGeom prst="straightConnector1">
            <a:avLst/>
          </a:prstGeom>
          <a:ln w="381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10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BCC BPF Front-End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31932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https://github.com/iovisor/bcc</a:t>
            </a:r>
            <a:r>
              <a:rPr lang="en-US" dirty="0"/>
              <a:t> </a:t>
            </a:r>
          </a:p>
          <a:p>
            <a:r>
              <a:rPr lang="en-US" dirty="0"/>
              <a:t>BPF Compiler Collection (BCC) is a BPF frontend library and a massive collection of performance tools</a:t>
            </a:r>
          </a:p>
          <a:p>
            <a:pPr lvl="1"/>
            <a:r>
              <a:rPr lang="en-US" dirty="0"/>
              <a:t>Contributors from Facebook, </a:t>
            </a:r>
            <a:r>
              <a:rPr lang="en-US" dirty="0" err="1"/>
              <a:t>PLUMgrid</a:t>
            </a:r>
            <a:r>
              <a:rPr lang="en-US" dirty="0"/>
              <a:t>, Netflix, </a:t>
            </a:r>
            <a:r>
              <a:rPr lang="en-US" dirty="0" err="1"/>
              <a:t>Sela</a:t>
            </a:r>
            <a:endParaRPr lang="en-US" dirty="0"/>
          </a:p>
          <a:p>
            <a:r>
              <a:rPr lang="en-US" dirty="0"/>
              <a:t>Helps build BPF-based tools in high-level languages</a:t>
            </a:r>
          </a:p>
          <a:p>
            <a:pPr lvl="1"/>
            <a:r>
              <a:rPr lang="en-US" dirty="0"/>
              <a:t>Python, </a:t>
            </a:r>
            <a:r>
              <a:rPr lang="en-US" dirty="0" err="1"/>
              <a:t>Lua</a:t>
            </a:r>
            <a:r>
              <a:rPr lang="en-US" dirty="0"/>
              <a:t>, C++</a:t>
            </a:r>
          </a:p>
        </p:txBody>
      </p:sp>
      <p:sp>
        <p:nvSpPr>
          <p:cNvPr id="5" name="Rectangle 4"/>
          <p:cNvSpPr/>
          <p:nvPr/>
        </p:nvSpPr>
        <p:spPr>
          <a:xfrm>
            <a:off x="7281338" y="4836782"/>
            <a:ext cx="3869268" cy="16668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81338" y="1825625"/>
            <a:ext cx="3869268" cy="286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9134" y="2278325"/>
            <a:ext cx="1261535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BCC tool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98465" y="2278325"/>
            <a:ext cx="1261535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BCC tool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37796" y="2278325"/>
            <a:ext cx="635006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sz="200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99" y="2132076"/>
            <a:ext cx="364068" cy="3640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30" y="2128944"/>
            <a:ext cx="367200" cy="367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76065" y="2986944"/>
            <a:ext cx="3496737" cy="43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BCC compiler frontend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76065" y="3514713"/>
            <a:ext cx="3496737" cy="43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Clang + LLVM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59134" y="4040175"/>
            <a:ext cx="3496737" cy="43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BCC loader library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59133" y="5310173"/>
            <a:ext cx="1913465" cy="1056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BPF runtime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50402" y="5310172"/>
            <a:ext cx="1422400" cy="10567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event sources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202" y="2128944"/>
            <a:ext cx="367200" cy="367200"/>
          </a:xfrm>
          <a:prstGeom prst="rect">
            <a:avLst/>
          </a:prstGeom>
        </p:spPr>
      </p:pic>
      <p:pic>
        <p:nvPicPr>
          <p:cNvPr id="4" name="Picture 3" descr="bcc_logo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39" y="3306856"/>
            <a:ext cx="1094856" cy="8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6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With BCC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6400" y="1681163"/>
            <a:ext cx="5591175" cy="823912"/>
          </a:xfrm>
        </p:spPr>
        <p:txBody>
          <a:bodyPr/>
          <a:lstStyle/>
          <a:p>
            <a:pPr algn="ctr"/>
            <a:r>
              <a:rPr lang="en-US" dirty="0"/>
              <a:t>perf-tools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27"/>
          <a:stretch/>
        </p:blipFill>
        <p:spPr>
          <a:xfrm>
            <a:off x="406401" y="2505075"/>
            <a:ext cx="5591174" cy="349395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732872" cy="823912"/>
          </a:xfrm>
        </p:spPr>
        <p:txBody>
          <a:bodyPr/>
          <a:lstStyle/>
          <a:p>
            <a:pPr algn="ctr"/>
            <a:r>
              <a:rPr lang="en-US" dirty="0"/>
              <a:t>BCC tools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13050"/>
          <a:stretch/>
        </p:blipFill>
        <p:spPr>
          <a:xfrm>
            <a:off x="6172199" y="2505074"/>
            <a:ext cx="5732873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7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BCC Linux Performance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execsnoop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opensnoop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ext4slower</a:t>
            </a:r>
            <a:br>
              <a:rPr lang="en-US" dirty="0"/>
            </a:br>
            <a:r>
              <a:rPr lang="en-US" dirty="0"/>
              <a:t>(or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btrfs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xfs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zfs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biolatency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biosnoop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cachestat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tcpconnect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tcpaccept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tcptop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gethostlatency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cpudist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runqlat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1040588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BCC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0659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# ext4slower 1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Tracing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ext4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operations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slower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than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1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ms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TIME     COMM           PID    T BYTES   OFF_KB   LAT(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ms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) FILENAME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06:49:17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bash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 3616   R 128     0           7.75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cksum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06:49:17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cksum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3616   R 39552   0           1.34 [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06:49:17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cksum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3616   R 96      0           5.36 2to3-2.7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06:49:17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cksum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3616   R 96      0          14.94 2to3-3.4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^C</a:t>
            </a:r>
          </a:p>
          <a:p>
            <a:pPr marL="0" indent="0">
              <a:buNone/>
            </a:pPr>
            <a:r>
              <a:rPr lang="de-DE" sz="2000" b="1" dirty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de-DE" sz="2000" b="1" dirty="0" err="1">
                <a:latin typeface="Consolas" charset="0"/>
                <a:ea typeface="Consolas" charset="0"/>
                <a:cs typeface="Consolas" charset="0"/>
              </a:rPr>
              <a:t>execsnoop</a:t>
            </a:r>
            <a:br>
              <a:rPr lang="de-DE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PCOMM            PID    RET ARGS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bash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   15887    0 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/bin/man 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ls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preconv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         15894    0 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preconv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UTF-8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man              15896    0 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tbl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man              15897    0 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nroff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mandoc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rLL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=169n -</a:t>
            </a:r>
            <a:r>
              <a:rPr lang="de-DE" sz="2000" dirty="0" err="1">
                <a:latin typeface="Consolas" charset="0"/>
                <a:ea typeface="Consolas" charset="0"/>
                <a:cs typeface="Consolas" charset="0"/>
              </a:rPr>
              <a:t>rLT</a:t>
            </a: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=169n -Tutf8</a:t>
            </a:r>
            <a:br>
              <a:rPr lang="de-D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de-DE" sz="2000" dirty="0">
                <a:latin typeface="Consolas" charset="0"/>
                <a:ea typeface="Consolas" charset="0"/>
                <a:cs typeface="Consolas" charset="0"/>
              </a:rPr>
              <a:t>^C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92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BCC’s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profile</a:t>
            </a:r>
            <a:r>
              <a:rPr lang="en-US" dirty="0"/>
              <a:t>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# profile 10 -F 97 -K			# kernel stacks only</a:t>
            </a:r>
            <a:br>
              <a:rPr lang="en-US" sz="20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is-IS" sz="1600" dirty="0">
                <a:latin typeface="Consolas" charset="0"/>
                <a:ea typeface="Consolas" charset="0"/>
                <a:cs typeface="Consolas" charset="0"/>
              </a:rPr>
              <a:t>…</a:t>
            </a:r>
            <a:br>
              <a:rPr lang="is-I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   ffffffffa4818691 __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lock_text_start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ffffffffa45b0341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ata_scsi_queuecmd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ffffffffa458813d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scsi_dispatch_cmd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ffffffffa458b021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scsi_request_fn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ffffffffa43be643 __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blk_run_queue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ffffffffa43c3bc1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blk_queue_bio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ffffffffa43c1cf2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generic_make_request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ffffffffa43c1e4d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submit_bio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ffffffffa43b825d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submit_bio_wait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ffffffffa43c5c65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blkdev_issue_flush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ffffffffa4309b4d ext4_sync_fs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ffffffffa428b260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sync_fs_one_sb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ffffffffa425a553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iterate_supers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ffffffffa428b374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sys_sync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ffffffffa4003c17 do_syscall_64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ffffffffa4818bab return_from_SYSCALL_64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-                stress (3303)</a:t>
            </a:r>
            <a:br>
              <a:rPr lang="en-US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        14</a:t>
            </a:r>
          </a:p>
        </p:txBody>
      </p:sp>
    </p:spTree>
    <p:extLst>
      <p:ext uri="{BB962C8B-B14F-4D97-AF65-F5344CB8AC3E}">
        <p14:creationId xmlns:p14="http://schemas.microsoft.com/office/powerpoint/2010/main" val="1071672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BCC’s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profile</a:t>
            </a:r>
            <a:r>
              <a:rPr lang="en-US" dirty="0"/>
              <a:t>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936" y="1549400"/>
            <a:ext cx="3869268" cy="256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V="1">
            <a:off x="963220" y="2107806"/>
            <a:ext cx="8466" cy="715694"/>
          </a:xfrm>
          <a:prstGeom prst="straightConnector1">
            <a:avLst/>
          </a:prstGeom>
          <a:ln w="381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329270" y="2094441"/>
            <a:ext cx="1684863" cy="780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PMU</a:t>
            </a:r>
            <a:br>
              <a:rPr lang="en-US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-clocks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167466" y="2896459"/>
            <a:ext cx="0" cy="440200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25300" y="3336659"/>
            <a:ext cx="3229765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perf_events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3" y="3622277"/>
            <a:ext cx="922866" cy="0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94869" y="3345656"/>
            <a:ext cx="1642533" cy="57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alibri" charset="0"/>
                <a:ea typeface="Calibri" charset="0"/>
                <a:cs typeface="Calibri" charset="0"/>
              </a:rPr>
              <a:t>perf.data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9202" y="1550193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316135" y="2700867"/>
            <a:ext cx="8470" cy="644789"/>
          </a:xfrm>
          <a:prstGeom prst="straightConnector1">
            <a:avLst/>
          </a:prstGeom>
          <a:ln w="2540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84803" y="2129630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perf script | fold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flamegraph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55000" y="1549400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monitor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7533" y="2029286"/>
            <a:ext cx="2226733" cy="7719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11536" y="2415249"/>
            <a:ext cx="1015997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05936" y="4223741"/>
            <a:ext cx="3869268" cy="2565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kernel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42238" y="6011000"/>
            <a:ext cx="3212827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BPF program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57800" y="5867597"/>
            <a:ext cx="1286931" cy="2792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BPF map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29202" y="4224534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user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84803" y="4803971"/>
            <a:ext cx="2226733" cy="5712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profile –f |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flamegraph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55000" y="4223741"/>
            <a:ext cx="2971800" cy="1354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monitor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627533" y="4703627"/>
            <a:ext cx="2226733" cy="77192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611536" y="5089590"/>
            <a:ext cx="1015997" cy="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3"/>
            <a:endCxn id="25" idx="1"/>
          </p:cNvCxnSpPr>
          <p:nvPr/>
        </p:nvCxnSpPr>
        <p:spPr>
          <a:xfrm flipV="1">
            <a:off x="4555065" y="6007199"/>
            <a:ext cx="702735" cy="289420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0"/>
          </p:cNvCxnSpPr>
          <p:nvPr/>
        </p:nvCxnSpPr>
        <p:spPr>
          <a:xfrm>
            <a:off x="5892800" y="5375208"/>
            <a:ext cx="0" cy="492389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268" y="2101849"/>
            <a:ext cx="2133600" cy="6659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268" y="4768782"/>
            <a:ext cx="2133600" cy="66596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274730" y="6291526"/>
            <a:ext cx="2336806" cy="2766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BPF stacks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5" name="Straight Arrow Connector 44"/>
          <p:cNvCxnSpPr>
            <a:stCxn id="24" idx="3"/>
            <a:endCxn id="38" idx="1"/>
          </p:cNvCxnSpPr>
          <p:nvPr/>
        </p:nvCxnSpPr>
        <p:spPr>
          <a:xfrm>
            <a:off x="4555065" y="6296619"/>
            <a:ext cx="719665" cy="133218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68067" y="5375208"/>
            <a:ext cx="0" cy="916318"/>
          </a:xfrm>
          <a:prstGeom prst="straightConnector1">
            <a:avLst/>
          </a:prstGeom>
          <a:ln w="25400" cap="flat">
            <a:solidFill>
              <a:srgbClr val="00B05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5400000" flipV="1">
            <a:off x="980158" y="4777054"/>
            <a:ext cx="8466" cy="715694"/>
          </a:xfrm>
          <a:prstGeom prst="straightConnector1">
            <a:avLst/>
          </a:prstGeom>
          <a:ln w="381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346208" y="4763689"/>
            <a:ext cx="1684863" cy="780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PMU</a:t>
            </a:r>
            <a:br>
              <a:rPr lang="en-US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-clocks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2184404" y="5565707"/>
            <a:ext cx="0" cy="440200"/>
          </a:xfrm>
          <a:prstGeom prst="straightConnector1">
            <a:avLst/>
          </a:prstGeom>
          <a:ln w="254000" cap="flat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6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805" y="1518566"/>
            <a:ext cx="12105878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Workshop landing page: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>
                <a:latin typeface="Consolas" charset="0"/>
                <a:ea typeface="Consolas" charset="0"/>
                <a:cs typeface="Consolas" charset="0"/>
                <a:hlinkClick r:id="rId2"/>
              </a:rPr>
              <a:t>https://s.sashag.net/haifacpplabs</a:t>
            </a:r>
            <a:endParaRPr lang="en-US" sz="48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endParaRPr lang="en-US" sz="4800" dirty="0">
              <a:latin typeface="Consolas" charset="0"/>
              <a:ea typeface="Consolas" charset="0"/>
              <a:cs typeface="Consolas" charset="0"/>
            </a:endParaRPr>
          </a:p>
          <a:p>
            <a:pPr algn="ctr"/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Exercise 2: Memory leak analysis with BCC tools</a:t>
            </a:r>
          </a:p>
        </p:txBody>
      </p:sp>
    </p:spTree>
    <p:extLst>
      <p:ext uri="{BB962C8B-B14F-4D97-AF65-F5344CB8AC3E}">
        <p14:creationId xmlns:p14="http://schemas.microsoft.com/office/powerpoint/2010/main" val="2334109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83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Mission:</a:t>
            </a:r>
            <a:br>
              <a:rPr lang="en-US" dirty="0"/>
            </a:br>
            <a:r>
              <a:rPr lang="en-US" dirty="0"/>
              <a:t>Use modern, lightweight, production-ready tools for performance monitoring and tracing C++ applications on Linux</a:t>
            </a:r>
          </a:p>
          <a:p>
            <a:r>
              <a:rPr lang="en-US" dirty="0"/>
              <a:t>Objectives:</a:t>
            </a:r>
          </a:p>
          <a:p>
            <a:pPr>
              <a:buClr>
                <a:schemeClr val="accent6"/>
              </a:buClr>
              <a:buFont typeface="Wingdings" charset="2"/>
              <a:buChar char="ü"/>
            </a:pPr>
            <a:r>
              <a:rPr lang="en-US" dirty="0"/>
              <a:t>Perform non-invasive CPU profiling by sampling</a:t>
            </a:r>
          </a:p>
          <a:p>
            <a:pPr>
              <a:buClr>
                <a:schemeClr val="accent6"/>
              </a:buClr>
              <a:buFont typeface="Wingdings" charset="2"/>
              <a:buChar char="ü"/>
            </a:pPr>
            <a:r>
              <a:rPr lang="en-US" dirty="0"/>
              <a:t>Trace system events, along with call stacks</a:t>
            </a:r>
          </a:p>
          <a:p>
            <a:pPr>
              <a:buClr>
                <a:schemeClr val="accent6"/>
              </a:buClr>
              <a:buFont typeface="Wingdings" charset="2"/>
              <a:buChar char="ü"/>
            </a:pPr>
            <a:r>
              <a:rPr lang="en-US" dirty="0"/>
              <a:t>Visualize call stacks using flame graphs</a:t>
            </a:r>
          </a:p>
          <a:p>
            <a:pPr>
              <a:buClr>
                <a:schemeClr val="accent6"/>
              </a:buClr>
              <a:buFont typeface="Wingdings" charset="2"/>
              <a:buChar char="ü"/>
            </a:pPr>
            <a:r>
              <a:rPr lang="en-US" dirty="0"/>
              <a:t>Use and extend performance scripts and tools in Python and Bash</a:t>
            </a:r>
          </a:p>
        </p:txBody>
      </p:sp>
    </p:spTree>
    <p:extLst>
      <p:ext uri="{BB962C8B-B14F-4D97-AF65-F5344CB8AC3E}">
        <p14:creationId xmlns:p14="http://schemas.microsoft.com/office/powerpoint/2010/main" val="123236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Sampling and Tracing Tools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9805" y="2009177"/>
            <a:ext cx="4108" cy="42804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989805" y="6289630"/>
            <a:ext cx="9539047" cy="91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713440" y="6299307"/>
            <a:ext cx="323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Level of detail, features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8053" y="1629251"/>
            <a:ext cx="221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Ease of use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7527236" y="4892296"/>
            <a:ext cx="22131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bcc/BPF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3884" y="2263006"/>
            <a:ext cx="22131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SysDig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53615" y="2279977"/>
            <a:ext cx="221311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ktap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27099" y="3684343"/>
            <a:ext cx="221311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SystemTap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95737" y="3063771"/>
            <a:ext cx="22131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LTTng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5001" y="4405714"/>
            <a:ext cx="221311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ftrace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84062" y="3684343"/>
            <a:ext cx="221311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perf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84444" y="5698671"/>
            <a:ext cx="2213113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custom .</a:t>
            </a:r>
            <a:r>
              <a:rPr lang="en-US" sz="2400" dirty="0" err="1">
                <a:solidFill>
                  <a:schemeClr val="tx1"/>
                </a:solidFill>
              </a:rPr>
              <a:t>ko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9333656" y="4693235"/>
            <a:ext cx="271129" cy="30299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084441" y="2086327"/>
            <a:ext cx="0" cy="330375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145642" y="3462454"/>
            <a:ext cx="0" cy="33956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07578" y="5827965"/>
            <a:ext cx="96748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new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23721" y="5827965"/>
            <a:ext cx="96748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39864" y="5819795"/>
            <a:ext cx="96748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dead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53614" y="1726980"/>
            <a:ext cx="221311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dtrace</a:t>
            </a:r>
            <a:r>
              <a:rPr lang="en-US" sz="2400" dirty="0">
                <a:solidFill>
                  <a:schemeClr val="tx1"/>
                </a:solidFill>
              </a:rPr>
              <a:t> for Linux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35054" y="1726980"/>
            <a:ext cx="22131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ply/BPF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27236" y="5456614"/>
            <a:ext cx="22131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C/BPF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0304647" y="3915175"/>
            <a:ext cx="344257" cy="3834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574905" y="4623996"/>
            <a:ext cx="344257" cy="3834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3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 and flame graphs</a:t>
            </a:r>
            <a:endParaRPr lang="en-US" dirty="0">
              <a:hlinkClick r:id="rId2"/>
            </a:endParaRPr>
          </a:p>
          <a:p>
            <a:pPr lvl="1"/>
            <a:r>
              <a:rPr lang="en-US" sz="2000" dirty="0">
                <a:hlinkClick r:id="rId2"/>
              </a:rPr>
              <a:t>https://perf.wiki.kernel.org/index.php/Main_Page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http://www.brendangregg.com/flamegraphs.html</a:t>
            </a:r>
            <a:endParaRPr lang="en-US" sz="2000" dirty="0"/>
          </a:p>
          <a:p>
            <a:r>
              <a:rPr lang="en-US" dirty="0"/>
              <a:t>BCC tutorials (by Brendan Gregg)</a:t>
            </a:r>
          </a:p>
          <a:p>
            <a:pPr lvl="1"/>
            <a:r>
              <a:rPr lang="en-US" sz="2000" dirty="0">
                <a:hlinkClick r:id="rId4"/>
              </a:rPr>
              <a:t>https://github.com/iovisor/bcc/blob/master/docs/tutorial.md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5"/>
              </a:rPr>
              <a:t>https://github.com/iovisor/bcc/blob/master/docs/tutorial_bcc_python_developer.md</a:t>
            </a:r>
          </a:p>
          <a:p>
            <a:pPr lvl="1"/>
            <a:r>
              <a:rPr lang="en-US" sz="2000" dirty="0">
                <a:hlinkClick r:id="rId5"/>
              </a:rPr>
              <a:t>https://github.com/iovisor/bcc/blob/master/docs/reference_guide.md</a:t>
            </a:r>
          </a:p>
          <a:p>
            <a:r>
              <a:rPr lang="en-US" dirty="0"/>
              <a:t>BPF</a:t>
            </a:r>
            <a:endParaRPr lang="en-US" dirty="0">
              <a:hlinkClick r:id="rId6"/>
            </a:endParaRPr>
          </a:p>
          <a:p>
            <a:pPr lvl="1"/>
            <a:r>
              <a:rPr lang="en-US" sz="2000" dirty="0">
                <a:hlinkClick r:id="rId6"/>
              </a:rPr>
              <a:t>https://github.com/torvalds/linux/tree/master/samples/bpf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https://www.kernel.org/doc/Documentation/networking/filter.txt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https://github.com/iovisor/bpf-docs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902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1821"/>
          </a:xfrm>
        </p:spPr>
        <p:txBody>
          <a:bodyPr>
            <a:no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00" y="9388"/>
            <a:ext cx="1803600" cy="582823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523999" y="2374139"/>
            <a:ext cx="9719734" cy="910695"/>
          </a:xfrm>
          <a:prstGeom prst="rect">
            <a:avLst/>
          </a:prstGeom>
          <a:ln w="28575">
            <a:solidFill>
              <a:schemeClr val="tx1"/>
            </a:solidFill>
            <a:prstDash val="lgDash"/>
          </a:ln>
        </p:spPr>
        <p:txBody>
          <a:bodyPr vert="horz" lIns="91440" tIns="45720" rIns="91440" bIns="45720" numCol="1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Slides: 		</a:t>
            </a:r>
            <a:r>
              <a:rPr lang="en-US" dirty="0">
                <a:latin typeface="Consolas" charset="0"/>
                <a:ea typeface="Consolas" charset="0"/>
                <a:cs typeface="Consolas" charset="0"/>
                <a:hlinkClick r:id="rId3"/>
              </a:rPr>
              <a:t>https://s.sashag.net/haifacpp17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algn="l"/>
            <a:r>
              <a:rPr lang="en-US" dirty="0"/>
              <a:t>Demos &amp; labs:	</a:t>
            </a:r>
            <a:r>
              <a:rPr lang="en-US" dirty="0">
                <a:latin typeface="Consolas" charset="0"/>
                <a:ea typeface="Consolas" charset="0"/>
                <a:cs typeface="Consolas" charset="0"/>
                <a:hlinkClick r:id="rId4"/>
              </a:rPr>
              <a:t>https://github.com/goldshtn/linux-tracing-workshop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7534" y="1901256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✁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524000" y="3602038"/>
            <a:ext cx="9144000" cy="91069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Sasha Goldshtein</a:t>
            </a:r>
          </a:p>
          <a:p>
            <a:r>
              <a:rPr lang="en-US"/>
              <a:t>CTO, Sela Group</a:t>
            </a:r>
          </a:p>
          <a:p>
            <a:r>
              <a:rPr lang="en-US"/>
              <a:t>goldshtn</a:t>
            </a:r>
          </a:p>
          <a:p>
            <a:r>
              <a:rPr lang="en-US"/>
              <a:t>goldshtn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4" y="3540582"/>
            <a:ext cx="499533" cy="499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4" y="4012333"/>
            <a:ext cx="500400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5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is a Linux multi-tool for performance investigations</a:t>
            </a:r>
          </a:p>
          <a:p>
            <a:r>
              <a:rPr lang="en-US" dirty="0"/>
              <a:t>Capable of both tracing and sampling</a:t>
            </a:r>
          </a:p>
          <a:p>
            <a:r>
              <a:rPr lang="en-US" dirty="0"/>
              <a:t>Developed in the kernel tree, must match running kernel’s version</a:t>
            </a:r>
          </a:p>
          <a:p>
            <a:endParaRPr lang="en-US" dirty="0"/>
          </a:p>
          <a:p>
            <a:r>
              <a:rPr lang="en-US" dirty="0"/>
              <a:t>Ubuntu: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apt 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linux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-tools-common</a:t>
            </a:r>
          </a:p>
          <a:p>
            <a:r>
              <a:rPr lang="en-US" dirty="0"/>
              <a:t>Centos/FC: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yum install perf</a:t>
            </a:r>
          </a:p>
        </p:txBody>
      </p:sp>
    </p:spTree>
    <p:extLst>
      <p:ext uri="{BB962C8B-B14F-4D97-AF65-F5344CB8AC3E}">
        <p14:creationId xmlns:p14="http://schemas.microsoft.com/office/powerpoint/2010/main" val="22224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Data Sources (Events)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Hardware</a:t>
            </a:r>
            <a:r>
              <a:rPr lang="en-US" dirty="0"/>
              <a:t> events: CPU cycles, LLC misses, branch </a:t>
            </a:r>
            <a:r>
              <a:rPr lang="en-US" dirty="0" err="1"/>
              <a:t>mispredictions</a:t>
            </a:r>
            <a:endParaRPr lang="en-US" dirty="0"/>
          </a:p>
          <a:p>
            <a:r>
              <a:rPr lang="en-US" b="1" dirty="0"/>
              <a:t>Software</a:t>
            </a:r>
            <a:r>
              <a:rPr lang="en-US" dirty="0"/>
              <a:t> events: page faults, CPU migrations</a:t>
            </a:r>
          </a:p>
          <a:p>
            <a:r>
              <a:rPr lang="en-US" b="1" dirty="0" err="1"/>
              <a:t>Tracepoints</a:t>
            </a:r>
            <a:r>
              <a:rPr lang="en-US" dirty="0"/>
              <a:t>: </a:t>
            </a:r>
            <a:r>
              <a:rPr lang="en-US" dirty="0" err="1"/>
              <a:t>syscalls</a:t>
            </a:r>
            <a:r>
              <a:rPr lang="en-US" dirty="0"/>
              <a:t>, block I/O, network I/O, scheduler</a:t>
            </a:r>
          </a:p>
          <a:p>
            <a:r>
              <a:rPr lang="en-US" b="1" dirty="0"/>
              <a:t>Dynamic</a:t>
            </a:r>
            <a:r>
              <a:rPr lang="en-US" dirty="0"/>
              <a:t> tracing: arbitrary kernel- or user-space functions</a:t>
            </a:r>
          </a:p>
          <a:p>
            <a:endParaRPr lang="en-US" dirty="0"/>
          </a:p>
          <a:p>
            <a:pPr>
              <a:buFont typeface=".HiraKakuInterface-W3" charset="-128"/>
              <a:buChar char="☞"/>
            </a:pPr>
            <a:r>
              <a:rPr lang="en-US" dirty="0"/>
              <a:t>Timed CPU profiling can be performed by using a generic CPU clock cycles counter</a:t>
            </a:r>
          </a:p>
          <a:p>
            <a:pPr>
              <a:buFont typeface=".HiraKakuInterface-W3" charset="-128"/>
              <a:buChar char="☞"/>
            </a:pPr>
            <a:r>
              <a:rPr lang="en-US" dirty="0"/>
              <a:t>Most virtualized environments won’t have hardware events (yet)</a:t>
            </a:r>
          </a:p>
        </p:txBody>
      </p:sp>
    </p:spTree>
    <p:extLst>
      <p:ext uri="{BB962C8B-B14F-4D97-AF65-F5344CB8AC3E}">
        <p14:creationId xmlns:p14="http://schemas.microsoft.com/office/powerpoint/2010/main" val="146331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  <a:r>
              <a:rPr lang="en-US" dirty="0"/>
              <a:t> Scenarios (One-Liners)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Record CPU samples with stacks to find CPU hot path</a:t>
            </a:r>
            <a:br>
              <a:rPr lang="en-US" dirty="0"/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record -ag -F 97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Collect disk I/O access statistics and pinpoint heavy disk consumers</a:t>
            </a:r>
            <a:br>
              <a:rPr lang="en-US" dirty="0"/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record -e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block:block_rq_insert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-a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Probe user-space memory allocation failures with stacks</a:t>
            </a:r>
            <a:br>
              <a:rPr lang="en-US" dirty="0"/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probe -x /lib64/libc.so.6 --add 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malloc%return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res=$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retval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'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record -e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probe:malloc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--filter 'res==0' -g -p 188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Trace </a:t>
            </a:r>
            <a:r>
              <a:rPr lang="en-US" dirty="0" err="1"/>
              <a:t>syscalls</a:t>
            </a:r>
            <a:r>
              <a:rPr lang="en-US" dirty="0"/>
              <a:t> to find bad files, broken packets, abandoned children</a:t>
            </a:r>
            <a:br>
              <a:rPr lang="en-US" dirty="0"/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trace -e open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Monitor system performance (like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top</a:t>
            </a:r>
            <a:r>
              <a:rPr lang="en-US" dirty="0"/>
              <a:t>) on 1000s of metrics</a:t>
            </a:r>
            <a:br>
              <a:rPr lang="en-US" dirty="0"/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top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top -e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block:block_rq_insert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perf top -e page-faults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8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CPU Stacks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a CPU bottleneck, record stacks at timed intervals: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system-wide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perf record -ag -F 97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specific process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perf record -p 188 -g -F 97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specific workload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perf record -g -F 97 -- ./</a:t>
            </a:r>
            <a:r>
              <a:rPr lang="en-US" sz="2400" b="1" dirty="0" err="1">
                <a:latin typeface="Consolas" charset="0"/>
                <a:ea typeface="Consolas" charset="0"/>
                <a:cs typeface="Consolas" charset="0"/>
              </a:rPr>
              <a:t>myapp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9388" y="2488019"/>
            <a:ext cx="4010329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latin typeface="Calibri" charset="0"/>
                <a:ea typeface="Calibri" charset="0"/>
                <a:cs typeface="Calibri" charset="0"/>
              </a:rPr>
              <a:t>Legend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-a</a:t>
            </a:r>
            <a:r>
              <a:rPr lang="en-US" sz="2000" dirty="0"/>
              <a:t>	all CPUs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-p</a:t>
            </a:r>
            <a:r>
              <a:rPr lang="en-US" sz="2000" dirty="0"/>
              <a:t>	specific process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2000" dirty="0"/>
              <a:t>	run workload and capture it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-g</a:t>
            </a:r>
            <a:r>
              <a:rPr lang="en-US" sz="2000" dirty="0"/>
              <a:t>	capture call stacks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-F</a:t>
            </a:r>
            <a:r>
              <a:rPr lang="en-US" sz="2000" dirty="0"/>
              <a:t>	frequency of samples (Hz)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-c</a:t>
            </a:r>
            <a:r>
              <a:rPr lang="en-US" sz="2000" dirty="0"/>
              <a:t>	# of events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040782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1626</Words>
  <Application>Microsoft Macintosh PowerPoint</Application>
  <PresentationFormat>Widescreen</PresentationFormat>
  <Paragraphs>422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.HiraKakuInterface-W3</vt:lpstr>
      <vt:lpstr>Arial</vt:lpstr>
      <vt:lpstr>Calibri</vt:lpstr>
      <vt:lpstr>Calibri Light</vt:lpstr>
      <vt:lpstr>Consolas</vt:lpstr>
      <vt:lpstr>HiraMinProN-W3</vt:lpstr>
      <vt:lpstr>Wingdings</vt:lpstr>
      <vt:lpstr>Office Theme</vt:lpstr>
      <vt:lpstr>Modern Linux Performance Tools for C++</vt:lpstr>
      <vt:lpstr>In This Talk</vt:lpstr>
      <vt:lpstr>CPU Sampling with perf</vt:lpstr>
      <vt:lpstr>Sampling vs. Tracing</vt:lpstr>
      <vt:lpstr>Linux Sampling and Tracing Tools</vt:lpstr>
      <vt:lpstr>perf</vt:lpstr>
      <vt:lpstr>perf Data Sources (Events)</vt:lpstr>
      <vt:lpstr>Some perf Scenarios (One-Liners)</vt:lpstr>
      <vt:lpstr>Recording CPU Stacks With perf</vt:lpstr>
      <vt:lpstr>A Single Stack</vt:lpstr>
      <vt:lpstr>Stack Report</vt:lpstr>
      <vt:lpstr>perf annotate</vt:lpstr>
      <vt:lpstr>Symbols</vt:lpstr>
      <vt:lpstr>Report Without Symbols</vt:lpstr>
      <vt:lpstr>Real-World Stack Reports</vt:lpstr>
      <vt:lpstr>Flame Graphs</vt:lpstr>
      <vt:lpstr>Reading a Flame Graph</vt:lpstr>
      <vt:lpstr>The Lab Environment</vt:lpstr>
      <vt:lpstr>PowerPoint Presentation</vt:lpstr>
      <vt:lpstr>Kernel Tracepoints, Kprobes, And perf-tools</vt:lpstr>
      <vt:lpstr>Kernel Tracepoints</vt:lpstr>
      <vt:lpstr>Recording Tracepoints With perf</vt:lpstr>
      <vt:lpstr>Context Switches Flame Graph</vt:lpstr>
      <vt:lpstr>The perf-tools Tools</vt:lpstr>
      <vt:lpstr>I/O Latency Histogram</vt:lpstr>
      <vt:lpstr>Workload Characterization (Syscalls)</vt:lpstr>
      <vt:lpstr>Dynamic Tracing (Instrumentation)</vt:lpstr>
      <vt:lpstr>Kprobes And Uprobes</vt:lpstr>
      <vt:lpstr>Kprobes And Uprobes</vt:lpstr>
      <vt:lpstr>Discovering Probe Locations</vt:lpstr>
      <vt:lpstr>Placing Probes With perf</vt:lpstr>
      <vt:lpstr>Dynamic Instrumentation (MySQL)</vt:lpstr>
      <vt:lpstr>Dynamic Instrumentation (MySQL)</vt:lpstr>
      <vt:lpstr>eBPF and BCC</vt:lpstr>
      <vt:lpstr>What’s Wrong With perf?</vt:lpstr>
      <vt:lpstr>BPF: 1990</vt:lpstr>
      <vt:lpstr>BPF: Today</vt:lpstr>
      <vt:lpstr>BPF Tracing</vt:lpstr>
      <vt:lpstr>BPF Tracing Features in The Linux Kernel</vt:lpstr>
      <vt:lpstr>The Old Way And The New Way</vt:lpstr>
      <vt:lpstr>The BCC BPF Front-End</vt:lpstr>
      <vt:lpstr>Observability With BCC Tools</vt:lpstr>
      <vt:lpstr>BCC Linux Performance Checklist</vt:lpstr>
      <vt:lpstr>Some BCC Tools</vt:lpstr>
      <vt:lpstr>BCC’s profile Tool</vt:lpstr>
      <vt:lpstr>BCC’s profile Tool</vt:lpstr>
      <vt:lpstr>PowerPoint Presentation</vt:lpstr>
      <vt:lpstr>Wrap-Up</vt:lpstr>
      <vt:lpstr>Summary</vt:lpstr>
      <vt:lpstr>References</vt:lpstr>
      <vt:lpstr>Thank You!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Sasha Goldshtein</dc:creator>
  <cp:lastModifiedBy>Sasha Goldshtein</cp:lastModifiedBy>
  <cp:revision>473</cp:revision>
  <dcterms:created xsi:type="dcterms:W3CDTF">2017-02-05T08:07:39Z</dcterms:created>
  <dcterms:modified xsi:type="dcterms:W3CDTF">2017-12-25T13:27:21Z</dcterms:modified>
</cp:coreProperties>
</file>